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sldIdLst>
    <p:sldId id="263" r:id="rId5"/>
    <p:sldId id="272" r:id="rId6"/>
    <p:sldId id="267" r:id="rId7"/>
  </p:sldIdLst>
  <p:sldSz cx="16256000" cy="9271000"/>
  <p:notesSz cx="16256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6B5"/>
    <a:srgbClr val="BDE5DA"/>
    <a:srgbClr val="BDE6E0"/>
    <a:srgbClr val="233C75"/>
    <a:srgbClr val="001423"/>
    <a:srgbClr val="F8E2E3"/>
    <a:srgbClr val="E2EEFB"/>
    <a:srgbClr val="F2DCDB"/>
    <a:srgbClr val="E6E0EC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39" autoAdjust="0"/>
    <p:restoredTop sz="94762" autoAdjust="0"/>
  </p:normalViewPr>
  <p:slideViewPr>
    <p:cSldViewPr snapToGrid="0">
      <p:cViewPr varScale="1">
        <p:scale>
          <a:sx n="86" d="100"/>
          <a:sy n="86" d="100"/>
        </p:scale>
        <p:origin x="1416" y="21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C958D-948C-CE44-BA8F-9E58303F246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58875"/>
            <a:ext cx="548640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62463"/>
            <a:ext cx="13004800" cy="3649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7043738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805863"/>
            <a:ext cx="7045325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BE867-F26C-C348-9E3A-23BB639E0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8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BE867-F26C-C348-9E3A-23BB639E0B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17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BE867-F26C-C348-9E3A-23BB639E0B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0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BE867-F26C-C348-9E3A-23BB639E0B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6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74010"/>
            <a:ext cx="13817600" cy="1946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91760"/>
            <a:ext cx="11379200" cy="2317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32330"/>
            <a:ext cx="7071360" cy="6118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32330"/>
            <a:ext cx="7071360" cy="6118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1000" y="380999"/>
            <a:ext cx="7620000" cy="1370965"/>
          </a:xfrm>
          <a:custGeom>
            <a:avLst/>
            <a:gdLst/>
            <a:ahLst/>
            <a:cxnLst/>
            <a:rect l="l" t="t" r="r" b="b"/>
            <a:pathLst>
              <a:path w="7620000" h="1370964">
                <a:moveTo>
                  <a:pt x="7620000" y="0"/>
                </a:moveTo>
                <a:lnTo>
                  <a:pt x="0" y="0"/>
                </a:lnTo>
                <a:lnTo>
                  <a:pt x="0" y="495300"/>
                </a:lnTo>
                <a:lnTo>
                  <a:pt x="0" y="1370584"/>
                </a:lnTo>
                <a:lnTo>
                  <a:pt x="7620000" y="1370584"/>
                </a:lnTo>
                <a:lnTo>
                  <a:pt x="7620000" y="495300"/>
                </a:lnTo>
                <a:lnTo>
                  <a:pt x="7620000" y="0"/>
                </a:lnTo>
                <a:close/>
              </a:path>
            </a:pathLst>
          </a:custGeom>
          <a:solidFill>
            <a:srgbClr val="00A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800" y="370840"/>
            <a:ext cx="14630400" cy="1483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32330"/>
            <a:ext cx="14630400" cy="6118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22030"/>
            <a:ext cx="5201920" cy="46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22030"/>
            <a:ext cx="3738880" cy="46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22030"/>
            <a:ext cx="3738880" cy="46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F82064-28BF-1F49-9E20-7B600F795536}"/>
              </a:ext>
            </a:extLst>
          </p:cNvPr>
          <p:cNvSpPr/>
          <p:nvPr/>
        </p:nvSpPr>
        <p:spPr>
          <a:xfrm>
            <a:off x="6839168" y="274550"/>
            <a:ext cx="8498840" cy="1033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>
              <a:lnSpc>
                <a:spcPct val="100000"/>
              </a:lnSpc>
              <a:spcBef>
                <a:spcPts val="1400"/>
              </a:spcBef>
            </a:pPr>
            <a:r>
              <a:rPr lang="en-IN" sz="2400" b="1" dirty="0">
                <a:solidFill>
                  <a:srgbClr val="002060"/>
                </a:solidFill>
                <a:latin typeface="Montserrat SemiBold" pitchFamily="2" charset="77"/>
                <a:ea typeface="Helvetica Neue Condensed" panose="02000503000000020004" pitchFamily="2" charset="0"/>
                <a:cs typeface="Montserrat-Regular"/>
              </a:rPr>
              <a:t>E-Poster</a:t>
            </a:r>
            <a:r>
              <a:rPr lang="en-IN" sz="2400" b="1" spc="-5" dirty="0">
                <a:solidFill>
                  <a:srgbClr val="002060"/>
                </a:solidFill>
                <a:latin typeface="Montserrat SemiBold" pitchFamily="2" charset="77"/>
                <a:ea typeface="Helvetica Neue Condensed" panose="02000503000000020004" pitchFamily="2" charset="0"/>
                <a:cs typeface="Montserrat-Regular"/>
              </a:rPr>
              <a:t> </a:t>
            </a:r>
            <a:r>
              <a:rPr lang="en-IN" sz="2400" b="1" spc="-10" dirty="0">
                <a:solidFill>
                  <a:srgbClr val="002060"/>
                </a:solidFill>
                <a:latin typeface="Montserrat SemiBold" pitchFamily="2" charset="77"/>
                <a:ea typeface="Helvetica Neue Condensed" panose="02000503000000020004" pitchFamily="2" charset="0"/>
                <a:cs typeface="Montserrat-Regular"/>
              </a:rPr>
              <a:t>Title</a:t>
            </a:r>
            <a:endParaRPr lang="en-IN" sz="2400" b="1" dirty="0">
              <a:solidFill>
                <a:srgbClr val="002060"/>
              </a:solidFill>
              <a:latin typeface="Montserrat SemiBold" pitchFamily="2" charset="77"/>
              <a:ea typeface="Helvetica Neue Condensed" panose="02000503000000020004" pitchFamily="2" charset="0"/>
              <a:cs typeface="Montserrat-Regular"/>
            </a:endParaRPr>
          </a:p>
          <a:p>
            <a:pPr marL="254000" marR="4540250">
              <a:lnSpc>
                <a:spcPct val="100000"/>
              </a:lnSpc>
              <a:spcBef>
                <a:spcPts val="1090"/>
              </a:spcBef>
            </a:pPr>
            <a:r>
              <a:rPr lang="en-IN" sz="1400" dirty="0">
                <a:solidFill>
                  <a:srgbClr val="002060"/>
                </a:solidFill>
                <a:latin typeface="Montserrat-Regular"/>
                <a:ea typeface="Helvetica Neue Light" panose="02000403000000020004" pitchFamily="2" charset="0"/>
                <a:cs typeface="Montserrat-Regular"/>
              </a:rPr>
              <a:t>Researchers’/Presenters’ Names  Institution/Organization/Company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F2B32B-14C3-F445-8735-5860636D0616}"/>
              </a:ext>
            </a:extLst>
          </p:cNvPr>
          <p:cNvSpPr/>
          <p:nvPr/>
        </p:nvSpPr>
        <p:spPr>
          <a:xfrm>
            <a:off x="13046365" y="140900"/>
            <a:ext cx="14484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>
              <a:lnSpc>
                <a:spcPct val="100000"/>
              </a:lnSpc>
              <a:spcBef>
                <a:spcPts val="5"/>
              </a:spcBef>
            </a:pPr>
            <a:r>
              <a:rPr lang="en-GB" sz="1200" dirty="0">
                <a:solidFill>
                  <a:srgbClr val="233C75"/>
                </a:solidFill>
                <a:latin typeface="Montserrat-Bold"/>
                <a:ea typeface="Helvetica Neue Medium" panose="02000503000000020004" pitchFamily="2" charset="0"/>
                <a:cs typeface="Montserrat-Bold"/>
              </a:rPr>
              <a:t>E-Poster</a:t>
            </a:r>
            <a:r>
              <a:rPr lang="en-GB" sz="1200" spc="-5" dirty="0">
                <a:solidFill>
                  <a:srgbClr val="233C75"/>
                </a:solidFill>
                <a:latin typeface="Montserrat-Bold"/>
                <a:ea typeface="Helvetica Neue Medium" panose="02000503000000020004" pitchFamily="2" charset="0"/>
                <a:cs typeface="Montserrat-Bold"/>
              </a:rPr>
              <a:t> No.</a:t>
            </a:r>
            <a:endParaRPr lang="en-GB" sz="1200" dirty="0">
              <a:solidFill>
                <a:srgbClr val="233C75"/>
              </a:solidFill>
              <a:latin typeface="Montserrat-Bold"/>
              <a:ea typeface="Helvetica Neue Medium" panose="02000503000000020004" pitchFamily="2" charset="0"/>
              <a:cs typeface="Montserrat-Bold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B038AE-7145-AF4E-8F1A-629344611F79}"/>
              </a:ext>
            </a:extLst>
          </p:cNvPr>
          <p:cNvGrpSpPr/>
          <p:nvPr/>
        </p:nvGrpSpPr>
        <p:grpSpPr>
          <a:xfrm>
            <a:off x="78000" y="1781284"/>
            <a:ext cx="3940091" cy="6362383"/>
            <a:chOff x="80183" y="1781460"/>
            <a:chExt cx="3767202" cy="6387179"/>
          </a:xfrm>
        </p:grpSpPr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8A4AC74B-2AFD-4940-9130-FFAB3F2028A1}"/>
                </a:ext>
              </a:extLst>
            </p:cNvPr>
            <p:cNvSpPr txBox="1"/>
            <p:nvPr/>
          </p:nvSpPr>
          <p:spPr>
            <a:xfrm>
              <a:off x="196875" y="1781460"/>
              <a:ext cx="3388360" cy="271641"/>
            </a:xfrm>
            <a:prstGeom prst="rect">
              <a:avLst/>
            </a:prstGeom>
          </p:spPr>
          <p:txBody>
            <a:bodyPr vert="horz" wrap="square" lIns="0" tIns="85090" rIns="0" bIns="0" rtlCol="0">
              <a:spAutoFit/>
            </a:bodyPr>
            <a:lstStyle/>
            <a:p>
              <a:pPr marL="254000">
                <a:lnSpc>
                  <a:spcPct val="100000"/>
                </a:lnSpc>
                <a:spcBef>
                  <a:spcPts val="670"/>
                </a:spcBef>
              </a:pPr>
              <a:r>
                <a:rPr lang="en-GB" sz="1200" spc="-5" dirty="0">
                  <a:solidFill>
                    <a:schemeClr val="bg1"/>
                  </a:solidFill>
                  <a:latin typeface="Montserrat-Bold"/>
                  <a:cs typeface="Montserrat-Bold"/>
                </a:rPr>
                <a:t>Background</a:t>
              </a:r>
            </a:p>
          </p:txBody>
        </p:sp>
        <p:sp>
          <p:nvSpPr>
            <p:cNvPr id="48" name="object 16">
              <a:extLst>
                <a:ext uri="{FF2B5EF4-FFF2-40B4-BE49-F238E27FC236}">
                  <a16:creationId xmlns:a16="http://schemas.microsoft.com/office/drawing/2014/main" id="{F578899B-24BE-474E-A539-893AABA0905D}"/>
                </a:ext>
              </a:extLst>
            </p:cNvPr>
            <p:cNvSpPr txBox="1"/>
            <p:nvPr/>
          </p:nvSpPr>
          <p:spPr>
            <a:xfrm>
              <a:off x="80183" y="2302082"/>
              <a:ext cx="3767202" cy="5866557"/>
            </a:xfrm>
            <a:prstGeom prst="rect">
              <a:avLst/>
            </a:prstGeom>
            <a:solidFill>
              <a:srgbClr val="D0E6B5">
                <a:alpha val="40000"/>
              </a:srgbClr>
            </a:solidFill>
          </p:spPr>
          <p:txBody>
            <a:bodyPr vert="horz" wrap="square" lIns="251999" tIns="251999" rIns="251999" bIns="251999" rtlCol="0">
              <a:noAutofit/>
            </a:bodyPr>
            <a:lstStyle/>
            <a:p>
              <a:pPr marR="5080">
                <a:lnSpc>
                  <a:spcPct val="100000"/>
                </a:lnSpc>
                <a:spcBef>
                  <a:spcPts val="100"/>
                </a:spcBef>
              </a:pP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State the study </a:t>
              </a:r>
              <a:r>
                <a:rPr lang="en-GB" sz="1100" spc="-5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objectives, </a:t>
              </a: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study </a:t>
              </a:r>
              <a:r>
                <a:rPr lang="en-GB" sz="1100" spc="-5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question/hypothesis or  describe </a:t>
              </a: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the challenge </a:t>
              </a:r>
              <a:r>
                <a:rPr lang="en-GB" sz="1100" spc="-5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addressed by </a:t>
              </a: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the</a:t>
              </a:r>
              <a:r>
                <a:rPr lang="en-GB" sz="1100" spc="-4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 </a:t>
              </a: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research.</a:t>
              </a:r>
              <a:endParaRPr lang="en-GB" sz="1100" dirty="0">
                <a:latin typeface="Montserrat-Regular"/>
                <a:cs typeface="Montserrat-Regular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D1BD0C4-B852-724C-BA4E-BACFEE10578C}"/>
              </a:ext>
            </a:extLst>
          </p:cNvPr>
          <p:cNvGrpSpPr/>
          <p:nvPr/>
        </p:nvGrpSpPr>
        <p:grpSpPr>
          <a:xfrm>
            <a:off x="12192390" y="1794296"/>
            <a:ext cx="3979734" cy="7197304"/>
            <a:chOff x="12203398" y="1781596"/>
            <a:chExt cx="3819522" cy="7197304"/>
          </a:xfrm>
        </p:grpSpPr>
        <p:sp>
          <p:nvSpPr>
            <p:cNvPr id="47" name="object 7">
              <a:extLst>
                <a:ext uri="{FF2B5EF4-FFF2-40B4-BE49-F238E27FC236}">
                  <a16:creationId xmlns:a16="http://schemas.microsoft.com/office/drawing/2014/main" id="{1E43BCE4-8870-9742-A345-ED79FC3407C0}"/>
                </a:ext>
              </a:extLst>
            </p:cNvPr>
            <p:cNvSpPr txBox="1"/>
            <p:nvPr/>
          </p:nvSpPr>
          <p:spPr>
            <a:xfrm>
              <a:off x="12203398" y="1781596"/>
              <a:ext cx="3181135" cy="270587"/>
            </a:xfrm>
            <a:prstGeom prst="rect">
              <a:avLst/>
            </a:prstGeom>
          </p:spPr>
          <p:txBody>
            <a:bodyPr vert="horz" wrap="square" lIns="0" tIns="85090" rIns="0" bIns="0" rtlCol="0">
              <a:spAutoFit/>
            </a:bodyPr>
            <a:lstStyle/>
            <a:p>
              <a:pPr marL="254000">
                <a:lnSpc>
                  <a:spcPct val="100000"/>
                </a:lnSpc>
                <a:spcBef>
                  <a:spcPts val="670"/>
                </a:spcBef>
              </a:pPr>
              <a:r>
                <a:rPr lang="en-GB" sz="1200" spc="-5" dirty="0">
                  <a:solidFill>
                    <a:schemeClr val="bg1"/>
                  </a:solidFill>
                  <a:latin typeface="Montserrat-Bold"/>
                  <a:cs typeface="Montserrat-Bold"/>
                </a:rPr>
                <a:t>Conclusions</a:t>
              </a:r>
            </a:p>
          </p:txBody>
        </p:sp>
        <p:sp>
          <p:nvSpPr>
            <p:cNvPr id="50" name="object 16">
              <a:extLst>
                <a:ext uri="{FF2B5EF4-FFF2-40B4-BE49-F238E27FC236}">
                  <a16:creationId xmlns:a16="http://schemas.microsoft.com/office/drawing/2014/main" id="{639D7E41-73CA-8D4E-9719-5BC8D2DFB3E7}"/>
                </a:ext>
              </a:extLst>
            </p:cNvPr>
            <p:cNvSpPr txBox="1"/>
            <p:nvPr/>
          </p:nvSpPr>
          <p:spPr>
            <a:xfrm>
              <a:off x="12241446" y="2302082"/>
              <a:ext cx="3781474" cy="6676818"/>
            </a:xfrm>
            <a:prstGeom prst="rect">
              <a:avLst/>
            </a:prstGeom>
            <a:solidFill>
              <a:srgbClr val="D0E6B5">
                <a:alpha val="40000"/>
              </a:srgbClr>
            </a:solidFill>
          </p:spPr>
          <p:txBody>
            <a:bodyPr vert="horz" wrap="square" lIns="251999" tIns="251999" rIns="251999" bIns="251999" rtlCol="0">
              <a:noAutofit/>
            </a:bodyPr>
            <a:lstStyle/>
            <a:p>
              <a:pPr marL="11113" marR="400685">
                <a:lnSpc>
                  <a:spcPct val="100000"/>
                </a:lnSpc>
              </a:pPr>
              <a:r>
                <a:rPr sz="1100" spc="-5" dirty="0">
                  <a:latin typeface="Montserrat-Regular"/>
                  <a:cs typeface="Montserrat-Regular"/>
                </a:rPr>
                <a:t>Describe </a:t>
              </a:r>
              <a:r>
                <a:rPr sz="1100" dirty="0">
                  <a:latin typeface="Montserrat-Regular"/>
                  <a:cs typeface="Montserrat-Regular"/>
                </a:rPr>
                <a:t>the </a:t>
              </a:r>
              <a:r>
                <a:rPr sz="1100" spc="-5" dirty="0">
                  <a:latin typeface="Montserrat-Regular"/>
                  <a:cs typeface="Montserrat-Regular"/>
                </a:rPr>
                <a:t>implications of </a:t>
              </a:r>
              <a:r>
                <a:rPr sz="1100" dirty="0">
                  <a:latin typeface="Montserrat-Regular"/>
                  <a:cs typeface="Montserrat-Regular"/>
                </a:rPr>
                <a:t>the results </a:t>
              </a:r>
              <a:r>
                <a:rPr sz="1100" spc="-5" dirty="0">
                  <a:latin typeface="Montserrat-Regular"/>
                  <a:cs typeface="Montserrat-Regular"/>
                </a:rPr>
                <a:t>presented and </a:t>
              </a:r>
              <a:r>
                <a:rPr sz="1100" dirty="0" err="1">
                  <a:latin typeface="Montserrat-Regular"/>
                  <a:cs typeface="Montserrat-Regular"/>
                </a:rPr>
                <a:t>summarise</a:t>
              </a:r>
              <a:r>
                <a:rPr sz="1100" dirty="0">
                  <a:latin typeface="Montserrat-Regular"/>
                  <a:cs typeface="Montserrat-Regular"/>
                </a:rPr>
                <a:t> key recommendations. Explain specific  findings </a:t>
              </a:r>
              <a:r>
                <a:rPr sz="1100" spc="-5" dirty="0">
                  <a:latin typeface="Montserrat-Regular"/>
                  <a:cs typeface="Montserrat-Regular"/>
                </a:rPr>
                <a:t>on how </a:t>
              </a:r>
              <a:r>
                <a:rPr sz="1100" dirty="0">
                  <a:latin typeface="Montserrat-Regular"/>
                  <a:cs typeface="Montserrat-Regular"/>
                </a:rPr>
                <a:t>the research </a:t>
              </a:r>
              <a:r>
                <a:rPr sz="1100" spc="-5" dirty="0">
                  <a:latin typeface="Montserrat-Regular"/>
                  <a:cs typeface="Montserrat-Regular"/>
                </a:rPr>
                <a:t>addressed </a:t>
              </a:r>
              <a:r>
                <a:rPr sz="1100" dirty="0">
                  <a:latin typeface="Montserrat-Regular"/>
                  <a:cs typeface="Montserrat-Regular"/>
                </a:rPr>
                <a:t>the study </a:t>
              </a:r>
              <a:r>
                <a:rPr sz="1100" spc="-5" dirty="0">
                  <a:latin typeface="Montserrat-Regular"/>
                  <a:cs typeface="Montserrat-Regular"/>
                </a:rPr>
                <a:t>question or</a:t>
              </a:r>
              <a:r>
                <a:rPr sz="1100" spc="-10" dirty="0">
                  <a:latin typeface="Montserrat-Regular"/>
                  <a:cs typeface="Montserrat-Regular"/>
                </a:rPr>
                <a:t> </a:t>
              </a:r>
              <a:r>
                <a:rPr sz="1100" dirty="0">
                  <a:latin typeface="Montserrat-Regular"/>
                  <a:cs typeface="Montserrat-Regular"/>
                </a:rPr>
                <a:t>challenge.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5774C81-67DD-2A41-9D14-CFF1C4565FFB}"/>
              </a:ext>
            </a:extLst>
          </p:cNvPr>
          <p:cNvGrpSpPr/>
          <p:nvPr/>
        </p:nvGrpSpPr>
        <p:grpSpPr>
          <a:xfrm>
            <a:off x="8166145" y="1768358"/>
            <a:ext cx="3952216" cy="7219586"/>
            <a:chOff x="8269342" y="1752964"/>
            <a:chExt cx="3785456" cy="7219586"/>
          </a:xfrm>
        </p:grpSpPr>
        <p:sp>
          <p:nvSpPr>
            <p:cNvPr id="46" name="object 7">
              <a:extLst>
                <a:ext uri="{FF2B5EF4-FFF2-40B4-BE49-F238E27FC236}">
                  <a16:creationId xmlns:a16="http://schemas.microsoft.com/office/drawing/2014/main" id="{BC2FD0D5-61FC-F24E-BA3A-190644854FD5}"/>
                </a:ext>
              </a:extLst>
            </p:cNvPr>
            <p:cNvSpPr txBox="1"/>
            <p:nvPr/>
          </p:nvSpPr>
          <p:spPr>
            <a:xfrm>
              <a:off x="8305684" y="1752964"/>
              <a:ext cx="2885440" cy="270587"/>
            </a:xfrm>
            <a:prstGeom prst="rect">
              <a:avLst/>
            </a:prstGeom>
          </p:spPr>
          <p:txBody>
            <a:bodyPr vert="horz" wrap="square" lIns="0" tIns="85090" rIns="0" bIns="0" rtlCol="0">
              <a:spAutoFit/>
            </a:bodyPr>
            <a:lstStyle/>
            <a:p>
              <a:pPr marL="254000">
                <a:lnSpc>
                  <a:spcPct val="100000"/>
                </a:lnSpc>
                <a:spcBef>
                  <a:spcPts val="670"/>
                </a:spcBef>
              </a:pPr>
              <a:r>
                <a:rPr lang="en-GB" sz="1200" spc="-5" dirty="0">
                  <a:solidFill>
                    <a:schemeClr val="bg1"/>
                  </a:solidFill>
                  <a:latin typeface="Montserrat-Bold"/>
                  <a:cs typeface="Montserrat-Bold"/>
                </a:rPr>
                <a:t>Results </a:t>
              </a:r>
            </a:p>
          </p:txBody>
        </p:sp>
        <p:sp>
          <p:nvSpPr>
            <p:cNvPr id="51" name="object 16">
              <a:extLst>
                <a:ext uri="{FF2B5EF4-FFF2-40B4-BE49-F238E27FC236}">
                  <a16:creationId xmlns:a16="http://schemas.microsoft.com/office/drawing/2014/main" id="{83287BFB-3498-B54C-BAAC-5926F8D1DD22}"/>
                </a:ext>
              </a:extLst>
            </p:cNvPr>
            <p:cNvSpPr txBox="1"/>
            <p:nvPr/>
          </p:nvSpPr>
          <p:spPr>
            <a:xfrm>
              <a:off x="8269342" y="2295732"/>
              <a:ext cx="3785456" cy="6676818"/>
            </a:xfrm>
            <a:prstGeom prst="rect">
              <a:avLst/>
            </a:prstGeom>
            <a:solidFill>
              <a:srgbClr val="D0E6B5">
                <a:alpha val="40000"/>
              </a:srgbClr>
            </a:solidFill>
          </p:spPr>
          <p:txBody>
            <a:bodyPr vert="horz" wrap="square" lIns="251999" tIns="251999" rIns="251999" bIns="251999" rtlCol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Present specific findings to</a:t>
              </a:r>
              <a:r>
                <a:rPr lang="en-GB" sz="1100" spc="-9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 </a:t>
              </a:r>
              <a:r>
                <a:rPr lang="en-GB" sz="1100" spc="-5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date.</a:t>
              </a:r>
              <a:endParaRPr lang="en-GB" sz="1100" dirty="0">
                <a:solidFill>
                  <a:srgbClr val="191919"/>
                </a:solidFill>
                <a:latin typeface="Montserrat-Regular"/>
                <a:cs typeface="Montserrat-Regular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31763" y="1772360"/>
            <a:ext cx="3940091" cy="6366319"/>
            <a:chOff x="4015816" y="1781596"/>
            <a:chExt cx="3765419" cy="6366319"/>
          </a:xfrm>
        </p:grpSpPr>
        <p:sp>
          <p:nvSpPr>
            <p:cNvPr id="45" name="object 7">
              <a:extLst>
                <a:ext uri="{FF2B5EF4-FFF2-40B4-BE49-F238E27FC236}">
                  <a16:creationId xmlns:a16="http://schemas.microsoft.com/office/drawing/2014/main" id="{4B129519-FE84-504B-B4BC-A08EB40B4DE9}"/>
                </a:ext>
              </a:extLst>
            </p:cNvPr>
            <p:cNvSpPr txBox="1"/>
            <p:nvPr/>
          </p:nvSpPr>
          <p:spPr>
            <a:xfrm>
              <a:off x="4074160" y="1781596"/>
              <a:ext cx="2875280" cy="270587"/>
            </a:xfrm>
            <a:prstGeom prst="rect">
              <a:avLst/>
            </a:prstGeom>
          </p:spPr>
          <p:txBody>
            <a:bodyPr vert="horz" wrap="square" lIns="0" tIns="85090" rIns="0" bIns="0" rtlCol="0">
              <a:spAutoFit/>
            </a:bodyPr>
            <a:lstStyle/>
            <a:p>
              <a:pPr marL="254000">
                <a:lnSpc>
                  <a:spcPct val="100000"/>
                </a:lnSpc>
                <a:spcBef>
                  <a:spcPts val="670"/>
                </a:spcBef>
              </a:pPr>
              <a:r>
                <a:rPr lang="en-GB" sz="1200" spc="-5" dirty="0">
                  <a:solidFill>
                    <a:schemeClr val="bg1"/>
                  </a:solidFill>
                  <a:latin typeface="Montserrat-Bold"/>
                  <a:cs typeface="Montserrat-Bold"/>
                </a:rPr>
                <a:t>Design Method</a:t>
              </a:r>
            </a:p>
          </p:txBody>
        </p:sp>
        <p:sp>
          <p:nvSpPr>
            <p:cNvPr id="52" name="object 16">
              <a:extLst>
                <a:ext uri="{FF2B5EF4-FFF2-40B4-BE49-F238E27FC236}">
                  <a16:creationId xmlns:a16="http://schemas.microsoft.com/office/drawing/2014/main" id="{DE3359EF-F316-4B48-A32F-B6336535BFB2}"/>
                </a:ext>
              </a:extLst>
            </p:cNvPr>
            <p:cNvSpPr txBox="1"/>
            <p:nvPr/>
          </p:nvSpPr>
          <p:spPr>
            <a:xfrm>
              <a:off x="4015816" y="2319145"/>
              <a:ext cx="3765419" cy="5828770"/>
            </a:xfrm>
            <a:prstGeom prst="rect">
              <a:avLst/>
            </a:prstGeom>
            <a:solidFill>
              <a:srgbClr val="D0E6B5">
                <a:alpha val="40000"/>
              </a:srgbClr>
            </a:solidFill>
          </p:spPr>
          <p:txBody>
            <a:bodyPr vert="horz" wrap="square" lIns="251999" tIns="251999" rIns="251999" bIns="251999" rtlCol="0">
              <a:noAutofit/>
            </a:bodyPr>
            <a:lstStyle/>
            <a:p>
              <a:pPr>
                <a:spcBef>
                  <a:spcPts val="100"/>
                </a:spcBef>
              </a:pP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Describe study design, setting, desired outcomes, procedures, and techniques used to collect and analyses information. Include a description of appropriate statistical analyses.</a:t>
              </a:r>
            </a:p>
            <a:p>
              <a:pPr>
                <a:lnSpc>
                  <a:spcPct val="100000"/>
                </a:lnSpc>
                <a:spcBef>
                  <a:spcPts val="100"/>
                </a:spcBef>
              </a:pPr>
              <a:endParaRPr lang="en-GB" sz="1100" dirty="0">
                <a:latin typeface="Arial"/>
                <a:cs typeface="Arial"/>
              </a:endParaRPr>
            </a:p>
          </p:txBody>
        </p:sp>
      </p:grpSp>
      <p:sp>
        <p:nvSpPr>
          <p:cNvPr id="54" name="object 74">
            <a:extLst>
              <a:ext uri="{FF2B5EF4-FFF2-40B4-BE49-F238E27FC236}">
                <a16:creationId xmlns:a16="http://schemas.microsoft.com/office/drawing/2014/main" id="{D59C8C02-434C-484E-9666-FB2103C7D7EA}"/>
              </a:ext>
            </a:extLst>
          </p:cNvPr>
          <p:cNvSpPr/>
          <p:nvPr/>
        </p:nvSpPr>
        <p:spPr>
          <a:xfrm>
            <a:off x="127770" y="8229600"/>
            <a:ext cx="7957897" cy="766850"/>
          </a:xfrm>
          <a:custGeom>
            <a:avLst/>
            <a:gdLst/>
            <a:ahLst/>
            <a:cxnLst/>
            <a:rect l="l" t="t" r="r" b="b"/>
            <a:pathLst>
              <a:path w="7620000" h="689609">
                <a:moveTo>
                  <a:pt x="7620000" y="0"/>
                </a:moveTo>
                <a:lnTo>
                  <a:pt x="0" y="0"/>
                </a:lnTo>
                <a:lnTo>
                  <a:pt x="0" y="689356"/>
                </a:lnTo>
                <a:lnTo>
                  <a:pt x="7620000" y="689356"/>
                </a:lnTo>
                <a:lnTo>
                  <a:pt x="7620000" y="0"/>
                </a:lnTo>
                <a:close/>
              </a:path>
            </a:pathLst>
          </a:custGeom>
          <a:solidFill>
            <a:srgbClr val="BDE5DA">
              <a:alpha val="40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80">
            <a:extLst>
              <a:ext uri="{FF2B5EF4-FFF2-40B4-BE49-F238E27FC236}">
                <a16:creationId xmlns:a16="http://schemas.microsoft.com/office/drawing/2014/main" id="{4CE588F8-FE0E-3A49-89E3-4A09BA74F9E0}"/>
              </a:ext>
            </a:extLst>
          </p:cNvPr>
          <p:cNvSpPr txBox="1"/>
          <p:nvPr/>
        </p:nvSpPr>
        <p:spPr>
          <a:xfrm>
            <a:off x="584200" y="8369300"/>
            <a:ext cx="2609356" cy="50077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solidFill>
                  <a:srgbClr val="191919"/>
                </a:solidFill>
                <a:latin typeface="Montserrat-Regular"/>
                <a:cs typeface="Montserrat-Regular"/>
              </a:rPr>
              <a:t>References</a:t>
            </a:r>
            <a:endParaRPr sz="1000" dirty="0">
              <a:latin typeface="Montserrat-Regular"/>
              <a:cs typeface="Montserrat-Regular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Journal Article, </a:t>
            </a:r>
            <a:r>
              <a:rPr sz="1000" i="1" spc="-5" dirty="0">
                <a:solidFill>
                  <a:srgbClr val="191919"/>
                </a:solidFill>
                <a:latin typeface="Montserrat-Regular"/>
                <a:cs typeface="Montserrat-Regular"/>
              </a:rPr>
              <a:t>Name of</a:t>
            </a:r>
            <a:r>
              <a:rPr sz="1000" i="1" spc="-155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sz="1000" i="1" dirty="0">
                <a:solidFill>
                  <a:srgbClr val="191919"/>
                </a:solidFill>
                <a:latin typeface="Montserrat-Regular"/>
                <a:cs typeface="Montserrat-Regular"/>
              </a:rPr>
              <a:t>Journal</a:t>
            </a:r>
            <a:endParaRPr sz="1000" dirty="0">
              <a:latin typeface="Montserrat-Regular"/>
              <a:cs typeface="Montserrat-Regular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Journal Article, </a:t>
            </a:r>
            <a:r>
              <a:rPr sz="1000" i="1" spc="-5" dirty="0">
                <a:solidFill>
                  <a:srgbClr val="191919"/>
                </a:solidFill>
                <a:latin typeface="Montserrat-Regular"/>
                <a:cs typeface="Montserrat-Regular"/>
              </a:rPr>
              <a:t>Name of</a:t>
            </a:r>
            <a:r>
              <a:rPr sz="1000" i="1" spc="-155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sz="1000" i="1" dirty="0">
                <a:solidFill>
                  <a:srgbClr val="191919"/>
                </a:solidFill>
                <a:latin typeface="Montserrat-Regular"/>
                <a:cs typeface="Montserrat-Regular"/>
              </a:rPr>
              <a:t>Journal</a:t>
            </a:r>
            <a:endParaRPr sz="1000" dirty="0">
              <a:latin typeface="Montserrat-Regular"/>
              <a:cs typeface="Montserrat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5182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F82064-28BF-1F49-9E20-7B600F795536}"/>
              </a:ext>
            </a:extLst>
          </p:cNvPr>
          <p:cNvSpPr/>
          <p:nvPr/>
        </p:nvSpPr>
        <p:spPr>
          <a:xfrm>
            <a:off x="6839168" y="274550"/>
            <a:ext cx="8498840" cy="1033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>
              <a:lnSpc>
                <a:spcPct val="100000"/>
              </a:lnSpc>
              <a:spcBef>
                <a:spcPts val="1400"/>
              </a:spcBef>
            </a:pPr>
            <a:r>
              <a:rPr lang="en-IN" sz="2400" b="1" dirty="0">
                <a:solidFill>
                  <a:srgbClr val="002060"/>
                </a:solidFill>
                <a:latin typeface="Montserrat SemiBold" pitchFamily="2" charset="77"/>
                <a:ea typeface="Helvetica Neue Condensed" panose="02000503000000020004" pitchFamily="2" charset="0"/>
                <a:cs typeface="Montserrat-Regular"/>
              </a:rPr>
              <a:t>E-Poster</a:t>
            </a:r>
            <a:r>
              <a:rPr lang="en-IN" sz="2400" b="1" spc="-5" dirty="0">
                <a:solidFill>
                  <a:srgbClr val="002060"/>
                </a:solidFill>
                <a:latin typeface="Montserrat SemiBold" pitchFamily="2" charset="77"/>
                <a:ea typeface="Helvetica Neue Condensed" panose="02000503000000020004" pitchFamily="2" charset="0"/>
                <a:cs typeface="Montserrat-Regular"/>
              </a:rPr>
              <a:t> </a:t>
            </a:r>
            <a:r>
              <a:rPr lang="en-IN" sz="2400" b="1" spc="-10" dirty="0">
                <a:solidFill>
                  <a:srgbClr val="002060"/>
                </a:solidFill>
                <a:latin typeface="Montserrat SemiBold" pitchFamily="2" charset="77"/>
                <a:ea typeface="Helvetica Neue Condensed" panose="02000503000000020004" pitchFamily="2" charset="0"/>
                <a:cs typeface="Montserrat-Regular"/>
              </a:rPr>
              <a:t>Title</a:t>
            </a:r>
            <a:endParaRPr lang="en-IN" sz="2400" b="1" dirty="0">
              <a:solidFill>
                <a:srgbClr val="002060"/>
              </a:solidFill>
              <a:latin typeface="Montserrat SemiBold" pitchFamily="2" charset="77"/>
              <a:ea typeface="Helvetica Neue Condensed" panose="02000503000000020004" pitchFamily="2" charset="0"/>
              <a:cs typeface="Montserrat-Regular"/>
            </a:endParaRPr>
          </a:p>
          <a:p>
            <a:pPr marL="254000" marR="4540250">
              <a:lnSpc>
                <a:spcPct val="100000"/>
              </a:lnSpc>
              <a:spcBef>
                <a:spcPts val="1090"/>
              </a:spcBef>
            </a:pPr>
            <a:r>
              <a:rPr lang="en-IN" sz="1400" dirty="0">
                <a:solidFill>
                  <a:srgbClr val="002060"/>
                </a:solidFill>
                <a:latin typeface="Montserrat-Regular"/>
                <a:ea typeface="Helvetica Neue Light" panose="02000403000000020004" pitchFamily="2" charset="0"/>
                <a:cs typeface="Montserrat-Regular"/>
              </a:rPr>
              <a:t>Researchers’/Presenters’ Names  Institution/Organization/Company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F2B32B-14C3-F445-8735-5860636D0616}"/>
              </a:ext>
            </a:extLst>
          </p:cNvPr>
          <p:cNvSpPr/>
          <p:nvPr/>
        </p:nvSpPr>
        <p:spPr>
          <a:xfrm>
            <a:off x="13046365" y="140900"/>
            <a:ext cx="14484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>
              <a:lnSpc>
                <a:spcPct val="100000"/>
              </a:lnSpc>
              <a:spcBef>
                <a:spcPts val="5"/>
              </a:spcBef>
            </a:pPr>
            <a:r>
              <a:rPr lang="en-GB" sz="1200" dirty="0">
                <a:solidFill>
                  <a:srgbClr val="233C75"/>
                </a:solidFill>
                <a:latin typeface="Montserrat-Bold"/>
                <a:ea typeface="Helvetica Neue Medium" panose="02000503000000020004" pitchFamily="2" charset="0"/>
                <a:cs typeface="Montserrat-Bold"/>
              </a:rPr>
              <a:t>E-Poster</a:t>
            </a:r>
            <a:r>
              <a:rPr lang="en-GB" sz="1200" spc="-5" dirty="0">
                <a:solidFill>
                  <a:srgbClr val="233C75"/>
                </a:solidFill>
                <a:latin typeface="Montserrat-Bold"/>
                <a:ea typeface="Helvetica Neue Medium" panose="02000503000000020004" pitchFamily="2" charset="0"/>
                <a:cs typeface="Montserrat-Bold"/>
              </a:rPr>
              <a:t> No.</a:t>
            </a:r>
            <a:endParaRPr lang="en-GB" sz="1200" dirty="0">
              <a:solidFill>
                <a:srgbClr val="233C75"/>
              </a:solidFill>
              <a:latin typeface="Montserrat-Bold"/>
              <a:ea typeface="Helvetica Neue Medium" panose="02000503000000020004" pitchFamily="2" charset="0"/>
              <a:cs typeface="Montserrat-Bold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B038AE-7145-AF4E-8F1A-629344611F79}"/>
              </a:ext>
            </a:extLst>
          </p:cNvPr>
          <p:cNvGrpSpPr/>
          <p:nvPr/>
        </p:nvGrpSpPr>
        <p:grpSpPr>
          <a:xfrm>
            <a:off x="78000" y="1781284"/>
            <a:ext cx="3940091" cy="6362383"/>
            <a:chOff x="80183" y="1781460"/>
            <a:chExt cx="3767202" cy="6387179"/>
          </a:xfrm>
        </p:grpSpPr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8A4AC74B-2AFD-4940-9130-FFAB3F2028A1}"/>
                </a:ext>
              </a:extLst>
            </p:cNvPr>
            <p:cNvSpPr txBox="1"/>
            <p:nvPr/>
          </p:nvSpPr>
          <p:spPr>
            <a:xfrm>
              <a:off x="196875" y="1781460"/>
              <a:ext cx="3388360" cy="271641"/>
            </a:xfrm>
            <a:prstGeom prst="rect">
              <a:avLst/>
            </a:prstGeom>
          </p:spPr>
          <p:txBody>
            <a:bodyPr vert="horz" wrap="square" lIns="0" tIns="85090" rIns="0" bIns="0" rtlCol="0">
              <a:spAutoFit/>
            </a:bodyPr>
            <a:lstStyle/>
            <a:p>
              <a:pPr marL="254000">
                <a:lnSpc>
                  <a:spcPct val="100000"/>
                </a:lnSpc>
                <a:spcBef>
                  <a:spcPts val="670"/>
                </a:spcBef>
              </a:pPr>
              <a:r>
                <a:rPr lang="en-GB" sz="1200" spc="-5" dirty="0">
                  <a:solidFill>
                    <a:schemeClr val="bg1"/>
                  </a:solidFill>
                  <a:latin typeface="Montserrat-Bold"/>
                  <a:cs typeface="Montserrat-Bold"/>
                </a:rPr>
                <a:t>Background</a:t>
              </a:r>
            </a:p>
          </p:txBody>
        </p:sp>
        <p:sp>
          <p:nvSpPr>
            <p:cNvPr id="48" name="object 16">
              <a:extLst>
                <a:ext uri="{FF2B5EF4-FFF2-40B4-BE49-F238E27FC236}">
                  <a16:creationId xmlns:a16="http://schemas.microsoft.com/office/drawing/2014/main" id="{F578899B-24BE-474E-A539-893AABA0905D}"/>
                </a:ext>
              </a:extLst>
            </p:cNvPr>
            <p:cNvSpPr txBox="1"/>
            <p:nvPr/>
          </p:nvSpPr>
          <p:spPr>
            <a:xfrm>
              <a:off x="80183" y="2302082"/>
              <a:ext cx="3767202" cy="5866557"/>
            </a:xfrm>
            <a:prstGeom prst="rect">
              <a:avLst/>
            </a:prstGeom>
            <a:solidFill>
              <a:srgbClr val="D0E6B5">
                <a:alpha val="40000"/>
              </a:srgbClr>
            </a:solidFill>
          </p:spPr>
          <p:txBody>
            <a:bodyPr vert="horz" wrap="square" lIns="251999" tIns="251999" rIns="251999" bIns="251999" rtlCol="0">
              <a:noAutofit/>
            </a:bodyPr>
            <a:lstStyle/>
            <a:p>
              <a:pPr marR="5080">
                <a:lnSpc>
                  <a:spcPct val="100000"/>
                </a:lnSpc>
                <a:spcBef>
                  <a:spcPts val="100"/>
                </a:spcBef>
              </a:pP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State the study </a:t>
              </a:r>
              <a:r>
                <a:rPr lang="en-GB" sz="1100" spc="-5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objectives, </a:t>
              </a: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study </a:t>
              </a:r>
              <a:r>
                <a:rPr lang="en-GB" sz="1100" spc="-5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question/hypothesis or  describe </a:t>
              </a: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the challenge </a:t>
              </a:r>
              <a:r>
                <a:rPr lang="en-GB" sz="1100" spc="-5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addressed by </a:t>
              </a: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the</a:t>
              </a:r>
              <a:r>
                <a:rPr lang="en-GB" sz="1100" spc="-4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 </a:t>
              </a: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research.</a:t>
              </a:r>
              <a:endParaRPr lang="en-GB" sz="1100" dirty="0">
                <a:latin typeface="Montserrat-Regular"/>
                <a:cs typeface="Montserrat-Regular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D1BD0C4-B852-724C-BA4E-BACFEE10578C}"/>
              </a:ext>
            </a:extLst>
          </p:cNvPr>
          <p:cNvGrpSpPr/>
          <p:nvPr/>
        </p:nvGrpSpPr>
        <p:grpSpPr>
          <a:xfrm>
            <a:off x="12192390" y="1794296"/>
            <a:ext cx="3979734" cy="7197304"/>
            <a:chOff x="12203398" y="1781596"/>
            <a:chExt cx="3819522" cy="7197304"/>
          </a:xfrm>
        </p:grpSpPr>
        <p:sp>
          <p:nvSpPr>
            <p:cNvPr id="47" name="object 7">
              <a:extLst>
                <a:ext uri="{FF2B5EF4-FFF2-40B4-BE49-F238E27FC236}">
                  <a16:creationId xmlns:a16="http://schemas.microsoft.com/office/drawing/2014/main" id="{1E43BCE4-8870-9742-A345-ED79FC3407C0}"/>
                </a:ext>
              </a:extLst>
            </p:cNvPr>
            <p:cNvSpPr txBox="1"/>
            <p:nvPr/>
          </p:nvSpPr>
          <p:spPr>
            <a:xfrm>
              <a:off x="12203398" y="1781596"/>
              <a:ext cx="3181135" cy="270587"/>
            </a:xfrm>
            <a:prstGeom prst="rect">
              <a:avLst/>
            </a:prstGeom>
          </p:spPr>
          <p:txBody>
            <a:bodyPr vert="horz" wrap="square" lIns="0" tIns="85090" rIns="0" bIns="0" rtlCol="0">
              <a:spAutoFit/>
            </a:bodyPr>
            <a:lstStyle/>
            <a:p>
              <a:pPr marL="254000">
                <a:lnSpc>
                  <a:spcPct val="100000"/>
                </a:lnSpc>
                <a:spcBef>
                  <a:spcPts val="670"/>
                </a:spcBef>
              </a:pPr>
              <a:r>
                <a:rPr lang="en-GB" sz="1200" spc="-5" dirty="0">
                  <a:solidFill>
                    <a:schemeClr val="bg1"/>
                  </a:solidFill>
                  <a:latin typeface="Montserrat-Bold"/>
                  <a:cs typeface="Montserrat-Bold"/>
                </a:rPr>
                <a:t>Conclusions</a:t>
              </a:r>
            </a:p>
          </p:txBody>
        </p:sp>
        <p:sp>
          <p:nvSpPr>
            <p:cNvPr id="50" name="object 16">
              <a:extLst>
                <a:ext uri="{FF2B5EF4-FFF2-40B4-BE49-F238E27FC236}">
                  <a16:creationId xmlns:a16="http://schemas.microsoft.com/office/drawing/2014/main" id="{639D7E41-73CA-8D4E-9719-5BC8D2DFB3E7}"/>
                </a:ext>
              </a:extLst>
            </p:cNvPr>
            <p:cNvSpPr txBox="1"/>
            <p:nvPr/>
          </p:nvSpPr>
          <p:spPr>
            <a:xfrm>
              <a:off x="12241446" y="2302082"/>
              <a:ext cx="3781474" cy="6676818"/>
            </a:xfrm>
            <a:prstGeom prst="rect">
              <a:avLst/>
            </a:prstGeom>
            <a:solidFill>
              <a:srgbClr val="D0E6B5">
                <a:alpha val="40000"/>
              </a:srgbClr>
            </a:solidFill>
          </p:spPr>
          <p:txBody>
            <a:bodyPr vert="horz" wrap="square" lIns="251999" tIns="251999" rIns="251999" bIns="251999" rtlCol="0">
              <a:noAutofit/>
            </a:bodyPr>
            <a:lstStyle/>
            <a:p>
              <a:pPr marL="11113" marR="400685">
                <a:lnSpc>
                  <a:spcPct val="100000"/>
                </a:lnSpc>
              </a:pPr>
              <a:r>
                <a:rPr sz="1100" spc="-5" dirty="0">
                  <a:latin typeface="Montserrat-Regular"/>
                  <a:cs typeface="Montserrat-Regular"/>
                </a:rPr>
                <a:t>Describe </a:t>
              </a:r>
              <a:r>
                <a:rPr sz="1100" dirty="0">
                  <a:latin typeface="Montserrat-Regular"/>
                  <a:cs typeface="Montserrat-Regular"/>
                </a:rPr>
                <a:t>the </a:t>
              </a:r>
              <a:r>
                <a:rPr sz="1100" spc="-5" dirty="0">
                  <a:latin typeface="Montserrat-Regular"/>
                  <a:cs typeface="Montserrat-Regular"/>
                </a:rPr>
                <a:t>implications of </a:t>
              </a:r>
              <a:r>
                <a:rPr sz="1100" dirty="0">
                  <a:latin typeface="Montserrat-Regular"/>
                  <a:cs typeface="Montserrat-Regular"/>
                </a:rPr>
                <a:t>the results </a:t>
              </a:r>
              <a:r>
                <a:rPr sz="1100" spc="-5" dirty="0">
                  <a:latin typeface="Montserrat-Regular"/>
                  <a:cs typeface="Montserrat-Regular"/>
                </a:rPr>
                <a:t>presented and </a:t>
              </a:r>
              <a:r>
                <a:rPr sz="1100" dirty="0" err="1">
                  <a:latin typeface="Montserrat-Regular"/>
                  <a:cs typeface="Montserrat-Regular"/>
                </a:rPr>
                <a:t>summarise</a:t>
              </a:r>
              <a:r>
                <a:rPr sz="1100" dirty="0">
                  <a:latin typeface="Montserrat-Regular"/>
                  <a:cs typeface="Montserrat-Regular"/>
                </a:rPr>
                <a:t> key recommendations. Explain specific  findings </a:t>
              </a:r>
              <a:r>
                <a:rPr sz="1100" spc="-5" dirty="0">
                  <a:latin typeface="Montserrat-Regular"/>
                  <a:cs typeface="Montserrat-Regular"/>
                </a:rPr>
                <a:t>on how </a:t>
              </a:r>
              <a:r>
                <a:rPr sz="1100" dirty="0">
                  <a:latin typeface="Montserrat-Regular"/>
                  <a:cs typeface="Montserrat-Regular"/>
                </a:rPr>
                <a:t>the research </a:t>
              </a:r>
              <a:r>
                <a:rPr sz="1100" spc="-5" dirty="0">
                  <a:latin typeface="Montserrat-Regular"/>
                  <a:cs typeface="Montserrat-Regular"/>
                </a:rPr>
                <a:t>addressed </a:t>
              </a:r>
              <a:r>
                <a:rPr sz="1100" dirty="0">
                  <a:latin typeface="Montserrat-Regular"/>
                  <a:cs typeface="Montserrat-Regular"/>
                </a:rPr>
                <a:t>the study </a:t>
              </a:r>
              <a:r>
                <a:rPr sz="1100" spc="-5" dirty="0">
                  <a:latin typeface="Montserrat-Regular"/>
                  <a:cs typeface="Montserrat-Regular"/>
                </a:rPr>
                <a:t>question or</a:t>
              </a:r>
              <a:r>
                <a:rPr sz="1100" spc="-10" dirty="0">
                  <a:latin typeface="Montserrat-Regular"/>
                  <a:cs typeface="Montserrat-Regular"/>
                </a:rPr>
                <a:t> </a:t>
              </a:r>
              <a:r>
                <a:rPr sz="1100" dirty="0">
                  <a:latin typeface="Montserrat-Regular"/>
                  <a:cs typeface="Montserrat-Regular"/>
                </a:rPr>
                <a:t>challenge.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5774C81-67DD-2A41-9D14-CFF1C4565FFB}"/>
              </a:ext>
            </a:extLst>
          </p:cNvPr>
          <p:cNvGrpSpPr/>
          <p:nvPr/>
        </p:nvGrpSpPr>
        <p:grpSpPr>
          <a:xfrm>
            <a:off x="8166145" y="1768358"/>
            <a:ext cx="3952216" cy="7219586"/>
            <a:chOff x="8269342" y="1752964"/>
            <a:chExt cx="3785456" cy="7219586"/>
          </a:xfrm>
        </p:grpSpPr>
        <p:sp>
          <p:nvSpPr>
            <p:cNvPr id="46" name="object 7">
              <a:extLst>
                <a:ext uri="{FF2B5EF4-FFF2-40B4-BE49-F238E27FC236}">
                  <a16:creationId xmlns:a16="http://schemas.microsoft.com/office/drawing/2014/main" id="{BC2FD0D5-61FC-F24E-BA3A-190644854FD5}"/>
                </a:ext>
              </a:extLst>
            </p:cNvPr>
            <p:cNvSpPr txBox="1"/>
            <p:nvPr/>
          </p:nvSpPr>
          <p:spPr>
            <a:xfrm>
              <a:off x="8305684" y="1752964"/>
              <a:ext cx="2885440" cy="270587"/>
            </a:xfrm>
            <a:prstGeom prst="rect">
              <a:avLst/>
            </a:prstGeom>
          </p:spPr>
          <p:txBody>
            <a:bodyPr vert="horz" wrap="square" lIns="0" tIns="85090" rIns="0" bIns="0" rtlCol="0">
              <a:spAutoFit/>
            </a:bodyPr>
            <a:lstStyle/>
            <a:p>
              <a:pPr marL="254000">
                <a:lnSpc>
                  <a:spcPct val="100000"/>
                </a:lnSpc>
                <a:spcBef>
                  <a:spcPts val="670"/>
                </a:spcBef>
              </a:pPr>
              <a:r>
                <a:rPr lang="en-GB" sz="1200" spc="-5" dirty="0">
                  <a:solidFill>
                    <a:schemeClr val="bg1"/>
                  </a:solidFill>
                  <a:latin typeface="Montserrat-Bold"/>
                  <a:cs typeface="Montserrat-Bold"/>
                </a:rPr>
                <a:t>Results </a:t>
              </a:r>
            </a:p>
          </p:txBody>
        </p:sp>
        <p:sp>
          <p:nvSpPr>
            <p:cNvPr id="51" name="object 16">
              <a:extLst>
                <a:ext uri="{FF2B5EF4-FFF2-40B4-BE49-F238E27FC236}">
                  <a16:creationId xmlns:a16="http://schemas.microsoft.com/office/drawing/2014/main" id="{83287BFB-3498-B54C-BAAC-5926F8D1DD22}"/>
                </a:ext>
              </a:extLst>
            </p:cNvPr>
            <p:cNvSpPr txBox="1"/>
            <p:nvPr/>
          </p:nvSpPr>
          <p:spPr>
            <a:xfrm>
              <a:off x="8269342" y="2295732"/>
              <a:ext cx="3785456" cy="6676818"/>
            </a:xfrm>
            <a:prstGeom prst="rect">
              <a:avLst/>
            </a:prstGeom>
            <a:solidFill>
              <a:srgbClr val="D0E6B5">
                <a:alpha val="40000"/>
              </a:srgbClr>
            </a:solidFill>
          </p:spPr>
          <p:txBody>
            <a:bodyPr vert="horz" wrap="square" lIns="251999" tIns="251999" rIns="251999" bIns="251999" rtlCol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en-GB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Present specific findings to</a:t>
              </a:r>
              <a:r>
                <a:rPr lang="en-GB" sz="1100" spc="-9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 </a:t>
              </a:r>
              <a:r>
                <a:rPr lang="en-GB" sz="1100" spc="-5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date.</a:t>
              </a:r>
              <a:endParaRPr lang="en-GB" sz="1100" dirty="0">
                <a:solidFill>
                  <a:srgbClr val="191919"/>
                </a:solidFill>
                <a:latin typeface="Montserrat-Regular"/>
                <a:cs typeface="Montserrat-Regular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31763" y="1772360"/>
            <a:ext cx="3940091" cy="6366319"/>
            <a:chOff x="4015816" y="1781596"/>
            <a:chExt cx="3765419" cy="6366319"/>
          </a:xfrm>
        </p:grpSpPr>
        <p:sp>
          <p:nvSpPr>
            <p:cNvPr id="45" name="object 7">
              <a:extLst>
                <a:ext uri="{FF2B5EF4-FFF2-40B4-BE49-F238E27FC236}">
                  <a16:creationId xmlns:a16="http://schemas.microsoft.com/office/drawing/2014/main" id="{4B129519-FE84-504B-B4BC-A08EB40B4DE9}"/>
                </a:ext>
              </a:extLst>
            </p:cNvPr>
            <p:cNvSpPr txBox="1"/>
            <p:nvPr/>
          </p:nvSpPr>
          <p:spPr>
            <a:xfrm>
              <a:off x="4074160" y="1781596"/>
              <a:ext cx="2875280" cy="270587"/>
            </a:xfrm>
            <a:prstGeom prst="rect">
              <a:avLst/>
            </a:prstGeom>
          </p:spPr>
          <p:txBody>
            <a:bodyPr vert="horz" wrap="square" lIns="0" tIns="85090" rIns="0" bIns="0" rtlCol="0">
              <a:spAutoFit/>
            </a:bodyPr>
            <a:lstStyle/>
            <a:p>
              <a:pPr marL="254000">
                <a:lnSpc>
                  <a:spcPct val="100000"/>
                </a:lnSpc>
                <a:spcBef>
                  <a:spcPts val="670"/>
                </a:spcBef>
              </a:pPr>
              <a:r>
                <a:rPr lang="en-GB" sz="1200" spc="-5" dirty="0">
                  <a:solidFill>
                    <a:schemeClr val="bg1"/>
                  </a:solidFill>
                  <a:latin typeface="Montserrat-Bold"/>
                  <a:cs typeface="Montserrat-Bold"/>
                </a:rPr>
                <a:t>Intervention &amp; Response</a:t>
              </a:r>
            </a:p>
          </p:txBody>
        </p:sp>
        <p:sp>
          <p:nvSpPr>
            <p:cNvPr id="52" name="object 16">
              <a:extLst>
                <a:ext uri="{FF2B5EF4-FFF2-40B4-BE49-F238E27FC236}">
                  <a16:creationId xmlns:a16="http://schemas.microsoft.com/office/drawing/2014/main" id="{DE3359EF-F316-4B48-A32F-B6336535BFB2}"/>
                </a:ext>
              </a:extLst>
            </p:cNvPr>
            <p:cNvSpPr txBox="1"/>
            <p:nvPr/>
          </p:nvSpPr>
          <p:spPr>
            <a:xfrm>
              <a:off x="4015816" y="2319145"/>
              <a:ext cx="3765419" cy="5828770"/>
            </a:xfrm>
            <a:prstGeom prst="rect">
              <a:avLst/>
            </a:prstGeom>
            <a:solidFill>
              <a:srgbClr val="D0E6B5">
                <a:alpha val="40000"/>
              </a:srgbClr>
            </a:solidFill>
          </p:spPr>
          <p:txBody>
            <a:bodyPr vert="horz" wrap="square" lIns="251999" tIns="251999" rIns="251999" bIns="251999" rtlCol="0">
              <a:noAutofit/>
            </a:bodyPr>
            <a:lstStyle/>
            <a:p>
              <a:pPr>
                <a:spcBef>
                  <a:spcPts val="100"/>
                </a:spcBef>
              </a:pPr>
              <a:r>
                <a:rPr lang="en-US" sz="1100" dirty="0">
                  <a:solidFill>
                    <a:srgbClr val="191919"/>
                  </a:solidFill>
                  <a:latin typeface="Montserrat-Regular"/>
                  <a:cs typeface="Montserrat-Regular"/>
                </a:rPr>
                <a:t>Present the intervention or response. </a:t>
              </a:r>
              <a:endParaRPr lang="en-GB" sz="1100" dirty="0">
                <a:latin typeface="Arial"/>
                <a:cs typeface="Arial"/>
              </a:endParaRPr>
            </a:p>
          </p:txBody>
        </p:sp>
      </p:grpSp>
      <p:sp>
        <p:nvSpPr>
          <p:cNvPr id="54" name="object 74">
            <a:extLst>
              <a:ext uri="{FF2B5EF4-FFF2-40B4-BE49-F238E27FC236}">
                <a16:creationId xmlns:a16="http://schemas.microsoft.com/office/drawing/2014/main" id="{D59C8C02-434C-484E-9666-FB2103C7D7EA}"/>
              </a:ext>
            </a:extLst>
          </p:cNvPr>
          <p:cNvSpPr/>
          <p:nvPr/>
        </p:nvSpPr>
        <p:spPr>
          <a:xfrm>
            <a:off x="127770" y="8229600"/>
            <a:ext cx="7957897" cy="766850"/>
          </a:xfrm>
          <a:custGeom>
            <a:avLst/>
            <a:gdLst/>
            <a:ahLst/>
            <a:cxnLst/>
            <a:rect l="l" t="t" r="r" b="b"/>
            <a:pathLst>
              <a:path w="7620000" h="689609">
                <a:moveTo>
                  <a:pt x="7620000" y="0"/>
                </a:moveTo>
                <a:lnTo>
                  <a:pt x="0" y="0"/>
                </a:lnTo>
                <a:lnTo>
                  <a:pt x="0" y="689356"/>
                </a:lnTo>
                <a:lnTo>
                  <a:pt x="7620000" y="689356"/>
                </a:lnTo>
                <a:lnTo>
                  <a:pt x="7620000" y="0"/>
                </a:lnTo>
                <a:close/>
              </a:path>
            </a:pathLst>
          </a:custGeom>
          <a:solidFill>
            <a:srgbClr val="BDE5DA">
              <a:alpha val="40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80">
            <a:extLst>
              <a:ext uri="{FF2B5EF4-FFF2-40B4-BE49-F238E27FC236}">
                <a16:creationId xmlns:a16="http://schemas.microsoft.com/office/drawing/2014/main" id="{4CE588F8-FE0E-3A49-89E3-4A09BA74F9E0}"/>
              </a:ext>
            </a:extLst>
          </p:cNvPr>
          <p:cNvSpPr txBox="1"/>
          <p:nvPr/>
        </p:nvSpPr>
        <p:spPr>
          <a:xfrm>
            <a:off x="584200" y="8369300"/>
            <a:ext cx="2609356" cy="50077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solidFill>
                  <a:srgbClr val="191919"/>
                </a:solidFill>
                <a:latin typeface="Montserrat-Regular"/>
                <a:cs typeface="Montserrat-Regular"/>
              </a:rPr>
              <a:t>References</a:t>
            </a:r>
            <a:endParaRPr sz="1000" dirty="0">
              <a:latin typeface="Montserrat-Regular"/>
              <a:cs typeface="Montserrat-Regular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Journal Article, </a:t>
            </a:r>
            <a:r>
              <a:rPr sz="1000" i="1" spc="-5" dirty="0">
                <a:solidFill>
                  <a:srgbClr val="191919"/>
                </a:solidFill>
                <a:latin typeface="Montserrat-Regular"/>
                <a:cs typeface="Montserrat-Regular"/>
              </a:rPr>
              <a:t>Name of</a:t>
            </a:r>
            <a:r>
              <a:rPr sz="1000" i="1" spc="-155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sz="1000" i="1" dirty="0">
                <a:solidFill>
                  <a:srgbClr val="191919"/>
                </a:solidFill>
                <a:latin typeface="Montserrat-Regular"/>
                <a:cs typeface="Montserrat-Regular"/>
              </a:rPr>
              <a:t>Journal</a:t>
            </a:r>
            <a:endParaRPr sz="1000" dirty="0">
              <a:latin typeface="Montserrat-Regular"/>
              <a:cs typeface="Montserrat-Regular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Journal Article, </a:t>
            </a:r>
            <a:r>
              <a:rPr sz="1000" i="1" spc="-5" dirty="0">
                <a:solidFill>
                  <a:srgbClr val="191919"/>
                </a:solidFill>
                <a:latin typeface="Montserrat-Regular"/>
                <a:cs typeface="Montserrat-Regular"/>
              </a:rPr>
              <a:t>Name of</a:t>
            </a:r>
            <a:r>
              <a:rPr sz="1000" i="1" spc="-155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sz="1000" i="1" dirty="0">
                <a:solidFill>
                  <a:srgbClr val="191919"/>
                </a:solidFill>
                <a:latin typeface="Montserrat-Regular"/>
                <a:cs typeface="Montserrat-Regular"/>
              </a:rPr>
              <a:t>Journal</a:t>
            </a:r>
            <a:endParaRPr sz="1000" dirty="0">
              <a:latin typeface="Montserrat-Regular"/>
              <a:cs typeface="Montserrat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6565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7">
            <a:extLst>
              <a:ext uri="{FF2B5EF4-FFF2-40B4-BE49-F238E27FC236}">
                <a16:creationId xmlns:a16="http://schemas.microsoft.com/office/drawing/2014/main" id="{8A4AC74B-2AFD-4940-9130-FFAB3F2028A1}"/>
              </a:ext>
            </a:extLst>
          </p:cNvPr>
          <p:cNvSpPr txBox="1"/>
          <p:nvPr/>
        </p:nvSpPr>
        <p:spPr>
          <a:xfrm>
            <a:off x="127000" y="1710340"/>
            <a:ext cx="3683000" cy="270587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670"/>
              </a:spcBef>
            </a:pPr>
            <a:r>
              <a:rPr lang="en-IN" sz="1200" b="1" dirty="0">
                <a:solidFill>
                  <a:schemeClr val="bg1"/>
                </a:solidFill>
                <a:latin typeface="Montserrat-Regular"/>
                <a:cs typeface="Montserrat-Regular"/>
              </a:rPr>
              <a:t>Intro</a:t>
            </a:r>
            <a:endParaRPr lang="en-GB" sz="1200" b="1" spc="-5" dirty="0">
              <a:solidFill>
                <a:schemeClr val="bg1"/>
              </a:solidFill>
              <a:latin typeface="Montserrat-Regular"/>
              <a:cs typeface="Montserrat-Regular"/>
            </a:endParaRPr>
          </a:p>
        </p:txBody>
      </p:sp>
      <p:sp>
        <p:nvSpPr>
          <p:cNvPr id="48" name="object 16">
            <a:extLst>
              <a:ext uri="{FF2B5EF4-FFF2-40B4-BE49-F238E27FC236}">
                <a16:creationId xmlns:a16="http://schemas.microsoft.com/office/drawing/2014/main" id="{F578899B-24BE-474E-A539-893AABA0905D}"/>
              </a:ext>
            </a:extLst>
          </p:cNvPr>
          <p:cNvSpPr txBox="1"/>
          <p:nvPr/>
        </p:nvSpPr>
        <p:spPr>
          <a:xfrm>
            <a:off x="142240" y="2167797"/>
            <a:ext cx="3749040" cy="1246459"/>
          </a:xfrm>
          <a:prstGeom prst="rect">
            <a:avLst/>
          </a:prstGeom>
          <a:solidFill>
            <a:srgbClr val="D0E6B5">
              <a:alpha val="40000"/>
            </a:srgbClr>
          </a:solidFill>
        </p:spPr>
        <p:txBody>
          <a:bodyPr vert="horz" wrap="square" lIns="251999" tIns="251999" rIns="251999" bIns="251999" rtlCol="0">
            <a:no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Ist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, nis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dolorum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quis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ilit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res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eatio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ende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eos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doluptatus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dipsum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ni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ut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ipsae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qui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volorit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.</a:t>
            </a:r>
          </a:p>
        </p:txBody>
      </p:sp>
      <p:sp>
        <p:nvSpPr>
          <p:cNvPr id="47" name="object 7">
            <a:extLst>
              <a:ext uri="{FF2B5EF4-FFF2-40B4-BE49-F238E27FC236}">
                <a16:creationId xmlns:a16="http://schemas.microsoft.com/office/drawing/2014/main" id="{1E43BCE4-8870-9742-A345-ED79FC3407C0}"/>
              </a:ext>
            </a:extLst>
          </p:cNvPr>
          <p:cNvSpPr txBox="1"/>
          <p:nvPr/>
        </p:nvSpPr>
        <p:spPr>
          <a:xfrm>
            <a:off x="12351656" y="1773568"/>
            <a:ext cx="3683000" cy="270587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670"/>
              </a:spcBef>
            </a:pPr>
            <a:r>
              <a:rPr lang="en-IN" sz="1200" b="1" dirty="0">
                <a:solidFill>
                  <a:schemeClr val="bg1"/>
                </a:solidFill>
                <a:latin typeface="Montserrat-Regular"/>
                <a:cs typeface="Montserrat-Regular"/>
              </a:rPr>
              <a:t>Extra </a:t>
            </a:r>
            <a:r>
              <a:rPr lang="en-IN" sz="1200" b="1" spc="-20" dirty="0">
                <a:solidFill>
                  <a:schemeClr val="bg1"/>
                </a:solidFill>
                <a:latin typeface="Montserrat-Regular"/>
                <a:cs typeface="Montserrat-Regular"/>
              </a:rPr>
              <a:t>Tables </a:t>
            </a:r>
            <a:r>
              <a:rPr lang="en-IN" sz="1200" b="1" dirty="0">
                <a:solidFill>
                  <a:schemeClr val="bg1"/>
                </a:solidFill>
                <a:latin typeface="Montserrat-Regular"/>
                <a:cs typeface="Montserrat-Regular"/>
              </a:rPr>
              <a:t>&amp; Figures</a:t>
            </a:r>
            <a:endParaRPr lang="en-IN" sz="1200" dirty="0">
              <a:solidFill>
                <a:schemeClr val="bg1"/>
              </a:solidFill>
              <a:latin typeface="Montserrat-Regular"/>
              <a:cs typeface="Montserrat-Regular"/>
            </a:endParaRPr>
          </a:p>
        </p:txBody>
      </p:sp>
      <p:sp>
        <p:nvSpPr>
          <p:cNvPr id="50" name="object 16">
            <a:extLst>
              <a:ext uri="{FF2B5EF4-FFF2-40B4-BE49-F238E27FC236}">
                <a16:creationId xmlns:a16="http://schemas.microsoft.com/office/drawing/2014/main" id="{639D7E41-73CA-8D4E-9719-5BC8D2DFB3E7}"/>
              </a:ext>
            </a:extLst>
          </p:cNvPr>
          <p:cNvSpPr txBox="1"/>
          <p:nvPr/>
        </p:nvSpPr>
        <p:spPr>
          <a:xfrm>
            <a:off x="12348791" y="2302082"/>
            <a:ext cx="3780209" cy="6676818"/>
          </a:xfrm>
          <a:prstGeom prst="rect">
            <a:avLst/>
          </a:prstGeom>
          <a:solidFill>
            <a:srgbClr val="D0E6B5">
              <a:alpha val="40000"/>
            </a:srgbClr>
          </a:solidFill>
        </p:spPr>
        <p:txBody>
          <a:bodyPr vert="horz" wrap="square" lIns="251999" tIns="251999" rIns="251999" bIns="251999" rtlCol="0">
            <a:noAutofit/>
          </a:bodyPr>
          <a:lstStyle/>
          <a:p>
            <a:pPr marL="11113" marR="400685"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DE51E4CE-63CB-CE41-9F99-1C756C8A4600}"/>
              </a:ext>
            </a:extLst>
          </p:cNvPr>
          <p:cNvSpPr txBox="1"/>
          <p:nvPr/>
        </p:nvSpPr>
        <p:spPr>
          <a:xfrm>
            <a:off x="127000" y="3508173"/>
            <a:ext cx="3683000" cy="270587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670"/>
              </a:spcBef>
            </a:pPr>
            <a:r>
              <a:rPr lang="en-GB" sz="1200" b="1" spc="-5" dirty="0">
                <a:solidFill>
                  <a:schemeClr val="bg1"/>
                </a:solidFill>
                <a:latin typeface="Montserrat-Regular"/>
                <a:cs typeface="Montserrat-Regular"/>
              </a:rPr>
              <a:t>Methods</a:t>
            </a:r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023FC991-1D6F-E54D-B6CD-B3EFEB071F8D}"/>
              </a:ext>
            </a:extLst>
          </p:cNvPr>
          <p:cNvSpPr txBox="1"/>
          <p:nvPr/>
        </p:nvSpPr>
        <p:spPr>
          <a:xfrm>
            <a:off x="127000" y="5350570"/>
            <a:ext cx="3683000" cy="270587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670"/>
              </a:spcBef>
            </a:pPr>
            <a:r>
              <a:rPr lang="en-GB" sz="1200" b="1" spc="-5" dirty="0">
                <a:solidFill>
                  <a:schemeClr val="bg1"/>
                </a:solidFill>
                <a:latin typeface="Montserrat-Regular"/>
                <a:cs typeface="Montserrat-Regular"/>
              </a:rPr>
              <a:t>Results</a:t>
            </a:r>
          </a:p>
        </p:txBody>
      </p:sp>
      <p:sp>
        <p:nvSpPr>
          <p:cNvPr id="32" name="object 7">
            <a:extLst>
              <a:ext uri="{FF2B5EF4-FFF2-40B4-BE49-F238E27FC236}">
                <a16:creationId xmlns:a16="http://schemas.microsoft.com/office/drawing/2014/main" id="{AB493047-B03C-8D42-9D89-43C7C049FC79}"/>
              </a:ext>
            </a:extLst>
          </p:cNvPr>
          <p:cNvSpPr txBox="1"/>
          <p:nvPr/>
        </p:nvSpPr>
        <p:spPr>
          <a:xfrm>
            <a:off x="127000" y="7178807"/>
            <a:ext cx="3683000" cy="270587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54000">
              <a:spcBef>
                <a:spcPts val="670"/>
              </a:spcBef>
            </a:pPr>
            <a:r>
              <a:rPr lang="en-IN" sz="1200" b="1" spc="-5" dirty="0">
                <a:solidFill>
                  <a:schemeClr val="bg1"/>
                </a:solidFill>
                <a:latin typeface="Montserrat-Regular"/>
                <a:cs typeface="Montserrat-Regular"/>
              </a:rPr>
              <a:t>Discussion</a:t>
            </a:r>
            <a:endParaRPr lang="en-IN" sz="1200" dirty="0">
              <a:solidFill>
                <a:schemeClr val="bg1"/>
              </a:solidFill>
              <a:latin typeface="Montserrat-Regular"/>
              <a:cs typeface="Montserrat-Regular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963173-8EC5-5C6B-A9F2-72E4BE7B5D37}"/>
              </a:ext>
            </a:extLst>
          </p:cNvPr>
          <p:cNvSpPr/>
          <p:nvPr/>
        </p:nvSpPr>
        <p:spPr>
          <a:xfrm>
            <a:off x="6839168" y="274550"/>
            <a:ext cx="8498840" cy="1033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>
              <a:lnSpc>
                <a:spcPct val="100000"/>
              </a:lnSpc>
              <a:spcBef>
                <a:spcPts val="1400"/>
              </a:spcBef>
            </a:pPr>
            <a:r>
              <a:rPr lang="en-IN" sz="2400" b="1" dirty="0">
                <a:solidFill>
                  <a:srgbClr val="002060"/>
                </a:solidFill>
                <a:latin typeface="Montserrat SemiBold" pitchFamily="2" charset="77"/>
                <a:ea typeface="Helvetica Neue Condensed" panose="02000503000000020004" pitchFamily="2" charset="0"/>
                <a:cs typeface="Montserrat-Regular"/>
              </a:rPr>
              <a:t>E-Poster</a:t>
            </a:r>
            <a:r>
              <a:rPr lang="en-IN" sz="2400" b="1" spc="-5" dirty="0">
                <a:solidFill>
                  <a:srgbClr val="002060"/>
                </a:solidFill>
                <a:latin typeface="Montserrat SemiBold" pitchFamily="2" charset="77"/>
                <a:ea typeface="Helvetica Neue Condensed" panose="02000503000000020004" pitchFamily="2" charset="0"/>
                <a:cs typeface="Montserrat-Regular"/>
              </a:rPr>
              <a:t> </a:t>
            </a:r>
            <a:r>
              <a:rPr lang="en-IN" sz="2400" b="1" spc="-10" dirty="0">
                <a:solidFill>
                  <a:srgbClr val="002060"/>
                </a:solidFill>
                <a:latin typeface="Montserrat SemiBold" pitchFamily="2" charset="77"/>
                <a:ea typeface="Helvetica Neue Condensed" panose="02000503000000020004" pitchFamily="2" charset="0"/>
                <a:cs typeface="Montserrat-Regular"/>
              </a:rPr>
              <a:t>Title</a:t>
            </a:r>
            <a:endParaRPr lang="en-IN" sz="2400" b="1" dirty="0">
              <a:solidFill>
                <a:srgbClr val="002060"/>
              </a:solidFill>
              <a:latin typeface="Montserrat SemiBold" pitchFamily="2" charset="77"/>
              <a:ea typeface="Helvetica Neue Condensed" panose="02000503000000020004" pitchFamily="2" charset="0"/>
              <a:cs typeface="Montserrat-Regular"/>
            </a:endParaRPr>
          </a:p>
          <a:p>
            <a:pPr marL="254000" marR="4540250">
              <a:lnSpc>
                <a:spcPct val="100000"/>
              </a:lnSpc>
              <a:spcBef>
                <a:spcPts val="1090"/>
              </a:spcBef>
            </a:pPr>
            <a:r>
              <a:rPr lang="en-IN" sz="1400" dirty="0">
                <a:solidFill>
                  <a:srgbClr val="002060"/>
                </a:solidFill>
                <a:latin typeface="Montserrat-Regular"/>
                <a:ea typeface="Helvetica Neue Light" panose="02000403000000020004" pitchFamily="2" charset="0"/>
                <a:cs typeface="Montserrat-Regular"/>
              </a:rPr>
              <a:t>Researchers’/Presenters’ Names  Institution/Organization/Company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BB8FBE-A0F7-3BF9-3F0C-F15EAB8C7BDC}"/>
              </a:ext>
            </a:extLst>
          </p:cNvPr>
          <p:cNvSpPr/>
          <p:nvPr/>
        </p:nvSpPr>
        <p:spPr>
          <a:xfrm>
            <a:off x="13046365" y="140900"/>
            <a:ext cx="14484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>
              <a:lnSpc>
                <a:spcPct val="100000"/>
              </a:lnSpc>
              <a:spcBef>
                <a:spcPts val="5"/>
              </a:spcBef>
            </a:pPr>
            <a:r>
              <a:rPr lang="en-GB" sz="1200" dirty="0">
                <a:solidFill>
                  <a:srgbClr val="233C75"/>
                </a:solidFill>
                <a:latin typeface="Montserrat-Bold"/>
                <a:ea typeface="Helvetica Neue Medium" panose="02000503000000020004" pitchFamily="2" charset="0"/>
                <a:cs typeface="Montserrat-Bold"/>
              </a:rPr>
              <a:t>E-Poster</a:t>
            </a:r>
            <a:r>
              <a:rPr lang="en-GB" sz="1200" spc="-5" dirty="0">
                <a:solidFill>
                  <a:srgbClr val="233C75"/>
                </a:solidFill>
                <a:latin typeface="Montserrat-Bold"/>
                <a:ea typeface="Helvetica Neue Medium" panose="02000503000000020004" pitchFamily="2" charset="0"/>
                <a:cs typeface="Montserrat-Bold"/>
              </a:rPr>
              <a:t> No.</a:t>
            </a:r>
            <a:endParaRPr lang="en-GB" sz="1200" dirty="0">
              <a:solidFill>
                <a:srgbClr val="233C75"/>
              </a:solidFill>
              <a:latin typeface="Montserrat-Bold"/>
              <a:ea typeface="Helvetica Neue Medium" panose="02000503000000020004" pitchFamily="2" charset="0"/>
              <a:cs typeface="Montserrat-Bold"/>
            </a:endParaRPr>
          </a:p>
        </p:txBody>
      </p:sp>
      <p:sp>
        <p:nvSpPr>
          <p:cNvPr id="4" name="object 16">
            <a:extLst>
              <a:ext uri="{FF2B5EF4-FFF2-40B4-BE49-F238E27FC236}">
                <a16:creationId xmlns:a16="http://schemas.microsoft.com/office/drawing/2014/main" id="{37AF5CD5-AB62-6E83-76BF-31E2947A14E9}"/>
              </a:ext>
            </a:extLst>
          </p:cNvPr>
          <p:cNvSpPr txBox="1"/>
          <p:nvPr/>
        </p:nvSpPr>
        <p:spPr>
          <a:xfrm>
            <a:off x="142240" y="3983660"/>
            <a:ext cx="3749040" cy="1246459"/>
          </a:xfrm>
          <a:prstGeom prst="rect">
            <a:avLst/>
          </a:prstGeom>
          <a:solidFill>
            <a:srgbClr val="D0E6B5">
              <a:alpha val="40000"/>
            </a:srgbClr>
          </a:solidFill>
        </p:spPr>
        <p:txBody>
          <a:bodyPr vert="horz" wrap="square" lIns="251999" tIns="251999" rIns="251999" bIns="251999" rtlCol="0">
            <a:no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Ist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, nis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dolorum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quis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ilit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res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eatio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ende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eos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doluptatus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dipsum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ni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ut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ipsae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qui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volorit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.</a:t>
            </a: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BF5BD490-9F53-A072-EE11-5D3D6C8F045F}"/>
              </a:ext>
            </a:extLst>
          </p:cNvPr>
          <p:cNvSpPr txBox="1"/>
          <p:nvPr/>
        </p:nvSpPr>
        <p:spPr>
          <a:xfrm>
            <a:off x="127000" y="5799523"/>
            <a:ext cx="3749040" cy="1246459"/>
          </a:xfrm>
          <a:prstGeom prst="rect">
            <a:avLst/>
          </a:prstGeom>
          <a:solidFill>
            <a:srgbClr val="D0E6B5">
              <a:alpha val="40000"/>
            </a:srgbClr>
          </a:solidFill>
        </p:spPr>
        <p:txBody>
          <a:bodyPr vert="horz" wrap="square" lIns="251999" tIns="251999" rIns="251999" bIns="251999" rtlCol="0">
            <a:no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Ist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, nis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dolorum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quis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ilit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res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eatio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ende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eos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doluptatus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dipsum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ni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ut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ipsae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qui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volorit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.</a:t>
            </a:r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A5FAD9E8-6F2E-89AA-AFEA-E78E89D61597}"/>
              </a:ext>
            </a:extLst>
          </p:cNvPr>
          <p:cNvSpPr txBox="1"/>
          <p:nvPr/>
        </p:nvSpPr>
        <p:spPr>
          <a:xfrm>
            <a:off x="127000" y="7615386"/>
            <a:ext cx="3749040" cy="1406694"/>
          </a:xfrm>
          <a:prstGeom prst="rect">
            <a:avLst/>
          </a:prstGeom>
          <a:solidFill>
            <a:srgbClr val="D0E6B5">
              <a:alpha val="40000"/>
            </a:srgbClr>
          </a:solidFill>
        </p:spPr>
        <p:txBody>
          <a:bodyPr vert="horz" wrap="square" lIns="251999" tIns="251999" rIns="251999" bIns="251999" rtlCol="0">
            <a:no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Ist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, nis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dolorum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quis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ilit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res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eatio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ende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eos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doluptatus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dipsum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ni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ut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ipsae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 qui </a:t>
            </a:r>
            <a:r>
              <a:rPr lang="en-GB" sz="1000" dirty="0" err="1">
                <a:solidFill>
                  <a:srgbClr val="191919"/>
                </a:solidFill>
                <a:latin typeface="Montserrat-Regular"/>
                <a:cs typeface="Montserrat-Regular"/>
              </a:rPr>
              <a:t>volorit</a:t>
            </a:r>
            <a:r>
              <a:rPr lang="en-GB" sz="1000" dirty="0">
                <a:solidFill>
                  <a:srgbClr val="191919"/>
                </a:solidFill>
                <a:latin typeface="Montserrat-Regular"/>
                <a:cs typeface="Montserrat-Regular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63F8A4-E04C-3CB6-5BCA-9562DD9D558B}"/>
              </a:ext>
            </a:extLst>
          </p:cNvPr>
          <p:cNvSpPr/>
          <p:nvPr/>
        </p:nvSpPr>
        <p:spPr>
          <a:xfrm>
            <a:off x="4201005" y="1701239"/>
            <a:ext cx="7858664" cy="7282180"/>
          </a:xfrm>
          <a:prstGeom prst="rect">
            <a:avLst/>
          </a:prstGeom>
          <a:gradFill>
            <a:gsLst>
              <a:gs pos="0">
                <a:srgbClr val="BDE6E0"/>
              </a:gs>
              <a:gs pos="100000">
                <a:srgbClr val="D0E6B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198A0B-BA7F-DE7D-EC9E-089BDA5FF38B}"/>
              </a:ext>
            </a:extLst>
          </p:cNvPr>
          <p:cNvSpPr txBox="1"/>
          <p:nvPr/>
        </p:nvSpPr>
        <p:spPr>
          <a:xfrm>
            <a:off x="5307162" y="3474430"/>
            <a:ext cx="564167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500" b="1" dirty="0">
                <a:solidFill>
                  <a:srgbClr val="043673"/>
                </a:solidFill>
                <a:latin typeface="Montserrat" pitchFamily="2" charset="77"/>
                <a:ea typeface="Verdana" panose="020B0604030504040204" pitchFamily="34" charset="0"/>
                <a:cs typeface="Montserrat-Regular"/>
              </a:rPr>
              <a:t>Main finding</a:t>
            </a:r>
            <a:r>
              <a:rPr lang="en-GB" sz="3500" b="1" dirty="0">
                <a:solidFill>
                  <a:srgbClr val="043673"/>
                </a:solidFill>
                <a:latin typeface="Montserrat-Regular"/>
                <a:ea typeface="Verdana" panose="020B0604030504040204" pitchFamily="34" charset="0"/>
                <a:cs typeface="Montserrat-Regular"/>
              </a:rPr>
              <a:t> </a:t>
            </a:r>
            <a:r>
              <a:rPr lang="en-GB" sz="3500" dirty="0">
                <a:solidFill>
                  <a:srgbClr val="043673"/>
                </a:solidFill>
                <a:latin typeface="Montserrat-Regular"/>
                <a:ea typeface="Verdana" panose="020B0604030504040204" pitchFamily="34" charset="0"/>
                <a:cs typeface="Montserrat-Regular"/>
              </a:rPr>
              <a:t>goes here, translated into </a:t>
            </a:r>
            <a:r>
              <a:rPr lang="en-GB" sz="3500" b="1" dirty="0">
                <a:solidFill>
                  <a:srgbClr val="043673"/>
                </a:solidFill>
                <a:latin typeface="Montserrat" pitchFamily="2" charset="77"/>
                <a:ea typeface="Verdana" panose="020B0604030504040204" pitchFamily="34" charset="0"/>
                <a:cs typeface="Montserrat-Regular"/>
              </a:rPr>
              <a:t>plain English</a:t>
            </a:r>
            <a:r>
              <a:rPr lang="en-GB" sz="3500" dirty="0">
                <a:solidFill>
                  <a:srgbClr val="043673"/>
                </a:solidFill>
                <a:latin typeface="Montserrat-Regular"/>
                <a:ea typeface="Verdana" panose="020B0604030504040204" pitchFamily="34" charset="0"/>
                <a:cs typeface="Montserrat-Regular"/>
              </a:rPr>
              <a:t>. </a:t>
            </a:r>
          </a:p>
          <a:p>
            <a:pPr>
              <a:lnSpc>
                <a:spcPct val="100000"/>
              </a:lnSpc>
            </a:pPr>
            <a:br>
              <a:rPr lang="en-GB" sz="3500" dirty="0">
                <a:solidFill>
                  <a:srgbClr val="043673"/>
                </a:solidFill>
                <a:latin typeface="Montserrat-Regular"/>
                <a:ea typeface="Verdana" panose="020B0604030504040204" pitchFamily="34" charset="0"/>
                <a:cs typeface="Montserrat-Regular"/>
              </a:rPr>
            </a:br>
            <a:r>
              <a:rPr lang="en-GB" sz="3500" b="1" dirty="0">
                <a:solidFill>
                  <a:srgbClr val="043673"/>
                </a:solidFill>
                <a:latin typeface="Montserrat" pitchFamily="2" charset="77"/>
                <a:ea typeface="Verdana" panose="020B0604030504040204" pitchFamily="34" charset="0"/>
                <a:cs typeface="Montserrat-Regular"/>
              </a:rPr>
              <a:t>Emphasize</a:t>
            </a:r>
            <a:r>
              <a:rPr lang="en-GB" sz="3500" dirty="0">
                <a:solidFill>
                  <a:srgbClr val="043673"/>
                </a:solidFill>
                <a:latin typeface="Montserrat-Regular"/>
                <a:ea typeface="Verdana" panose="020B0604030504040204" pitchFamily="34" charset="0"/>
                <a:cs typeface="Montserrat-Regular"/>
              </a:rPr>
              <a:t> the important words.</a:t>
            </a:r>
          </a:p>
        </p:txBody>
      </p:sp>
    </p:spTree>
    <p:extLst>
      <p:ext uri="{BB962C8B-B14F-4D97-AF65-F5344CB8AC3E}">
        <p14:creationId xmlns:p14="http://schemas.microsoft.com/office/powerpoint/2010/main" val="319066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7EE8D0691D5B4A967E780449D25D41" ma:contentTypeVersion="19" ma:contentTypeDescription="Create a new document." ma:contentTypeScope="" ma:versionID="11d7186e1fc44693bbb053fb0fc36df5">
  <xsd:schema xmlns:xsd="http://www.w3.org/2001/XMLSchema" xmlns:xs="http://www.w3.org/2001/XMLSchema" xmlns:p="http://schemas.microsoft.com/office/2006/metadata/properties" xmlns:ns1="http://schemas.microsoft.com/sharepoint/v3" xmlns:ns2="b6d03df8-ec89-4866-95a9-30b923f4154c" xmlns:ns3="c36f8d22-69bc-4269-9993-aeb1a1ee8af8" targetNamespace="http://schemas.microsoft.com/office/2006/metadata/properties" ma:root="true" ma:fieldsID="6fa31ca5d9e7c5b676651090f9e29254" ns1:_="" ns2:_="" ns3:_="">
    <xsd:import namespace="http://schemas.microsoft.com/sharepoint/v3"/>
    <xsd:import namespace="b6d03df8-ec89-4866-95a9-30b923f4154c"/>
    <xsd:import namespace="c36f8d22-69bc-4269-9993-aeb1a1ee8a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03df8-ec89-4866-95a9-30b923f415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573d24f-8a70-488d-a97d-41419af637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f8d22-69bc-4269-9993-aeb1a1ee8af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a193a403-1644-40a3-b28b-71b70b2d6bde}" ma:internalName="TaxCatchAll" ma:showField="CatchAllData" ma:web="c36f8d22-69bc-4269-9993-aeb1a1ee8a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c36f8d22-69bc-4269-9993-aeb1a1ee8af8" xsi:nil="true"/>
    <lcf76f155ced4ddcb4097134ff3c332f xmlns="b6d03df8-ec89-4866-95a9-30b923f415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8D6FBF-796A-4503-B664-8F9F8D510E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99F8B3-3F90-48BB-AC9A-AAB6EC07E6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6d03df8-ec89-4866-95a9-30b923f4154c"/>
    <ds:schemaRef ds:uri="c36f8d22-69bc-4269-9993-aeb1a1ee8a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1F3A60-6949-4287-8CFB-A91503500913}">
  <ds:schemaRefs>
    <ds:schemaRef ds:uri="http://schemas.microsoft.com/office/2006/documentManagement/types"/>
    <ds:schemaRef ds:uri="http://schemas.microsoft.com/office/2006/metadata/properties"/>
    <ds:schemaRef ds:uri="c36f8d22-69bc-4269-9993-aeb1a1ee8af8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b6d03df8-ec89-4866-95a9-30b923f4154c"/>
    <ds:schemaRef ds:uri="http://schemas.microsoft.com/sharepoint/v3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Words>315</Words>
  <Application>Microsoft Office PowerPoint</Application>
  <PresentationFormat>Custom</PresentationFormat>
  <Paragraphs>45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Arox</dc:creator>
  <cp:lastModifiedBy>Microsoft Office User</cp:lastModifiedBy>
  <cp:revision>42</cp:revision>
  <dcterms:created xsi:type="dcterms:W3CDTF">2020-08-19T10:56:04Z</dcterms:created>
  <dcterms:modified xsi:type="dcterms:W3CDTF">2023-08-22T16:47:22Z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2020-08-19T00:00:00Z</vt:filetime>
  </property>
  <property fmtid="{D5CDD505-2E9C-101B-9397-08002B2CF9AE}" pid="5" name="ContentTypeId">
    <vt:lpwstr>0x010100857EE8D0691D5B4A967E780449D25D41</vt:lpwstr>
  </property>
  <property fmtid="{D5CDD505-2E9C-101B-9397-08002B2CF9AE}" pid="6" name="MediaServiceImageTags">
    <vt:lpwstr/>
  </property>
</Properties>
</file>